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clrMru>
    <a:srgbClr val="1DC2E3"/>
    <a:srgbClr val="88DFF0"/>
    <a:srgbClr val="7CE7F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365E9-8ED5-4CD9-820E-1EE0EE5A4688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82636-0EF8-4171-8DCE-25806DC47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EB446-896E-431C-BA52-515D2BA42BE9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B25F3-09C9-4D20-81EB-CCA210F9F7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7493B-5DC0-4C01-9126-C4FFDDB0FFF5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3BCB-3046-4806-8710-030229A2A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F3C6B-5769-4CA1-8B00-5A1941036133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F9375-7B5C-4B8D-B92D-0BC9BF4CA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E9606-1592-4356-8F06-A49D0271C669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45377-A63D-4DFD-8B5E-F5C8C9CE77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95DF4-2B90-44DA-9543-2F21D737DEE6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4F95-1F8A-48E0-9447-A75195F5D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D2BD8-CE9F-44D0-B6CD-43475469695B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8CAF7-071E-4F85-9EA7-C98EEF5083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0CD2-3C51-41E8-8E0C-8C5B47012667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9B683-30B2-4ADE-8DDE-FBB9931AF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865-954A-4427-98AB-0726F5500168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E3DC7-D50E-491C-A50C-C8EE7654A2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B383D-D0EA-4583-911C-3E0DDEFA38A3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0ED39-F90A-41F3-A02F-DB7E4DADF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EF733-DE60-49D1-A5BB-4816F60CAC8C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B47EA-9B6D-43FB-9A34-90A17786E6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D0E02D-9112-4EF4-AEFE-8800C697DBC8}" type="datetimeFigureOut">
              <a:rPr lang="ru-RU"/>
              <a:pPr>
                <a:defRPr/>
              </a:pPr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6B5C23-EE77-4BD7-B62B-0BBA80C51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3.jpeg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mages.emojiterra.com/google/android-10/share/1f448.jpg" TargetMode="External"/><Relationship Id="rId5" Type="http://schemas.openxmlformats.org/officeDocument/2006/relationships/hyperlink" Target="https://www.dvhab.ru/afisha/uploads/events/6c8/49818_big.jpeg?v=1492764324" TargetMode="External"/><Relationship Id="rId4" Type="http://schemas.openxmlformats.org/officeDocument/2006/relationships/hyperlink" Target="https://cdn5.vectorstock.com/i/1000x1000/96/49/horizontal-natural-background-with-blue-sky-vector-2339649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" descr="horizontal-natural-background-with-blue-sky-vector-2339649.jpg"/>
          <p:cNvPicPr>
            <a:picLocks noChangeAspect="1"/>
          </p:cNvPicPr>
          <p:nvPr/>
        </p:nvPicPr>
        <p:blipFill>
          <a:blip r:embed="rId2" cstate="print"/>
          <a:srcRect b="101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500063" y="214313"/>
            <a:ext cx="7858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solidFill>
                  <a:srgbClr val="0000FF"/>
                </a:solidFill>
                <a:latin typeface="Monotype Corsiva" pitchFamily="66" charset="0"/>
                <a:cs typeface="Times New Roman" pitchFamily="18" charset="0"/>
              </a:rPr>
              <a:t>МБОУ «Средняя общеобразовательная школа №1 городского округа город Нововоронеж»</a:t>
            </a:r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2857500" y="4770438"/>
            <a:ext cx="5715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solidFill>
                  <a:srgbClr val="0000FF"/>
                </a:solidFill>
                <a:latin typeface="Monotype Corsiva" pitchFamily="66" charset="0"/>
                <a:cs typeface="Times New Roman" pitchFamily="18" charset="0"/>
              </a:rPr>
              <a:t>Автор: Малкина Любовь Николаевна, </a:t>
            </a:r>
          </a:p>
          <a:p>
            <a:r>
              <a:rPr lang="ru-RU" sz="3000" b="1">
                <a:solidFill>
                  <a:srgbClr val="0000FF"/>
                </a:solidFill>
                <a:latin typeface="Monotype Corsiva" pitchFamily="66" charset="0"/>
                <a:cs typeface="Times New Roman" pitchFamily="18" charset="0"/>
              </a:rPr>
              <a:t>	   учитель начальных классов</a:t>
            </a: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2916238" y="3068638"/>
            <a:ext cx="5903912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3366"/>
                </a:solidFill>
                <a:latin typeface="Monotype Corsiva" pitchFamily="66" charset="0"/>
                <a:cs typeface="Times New Roman" pitchFamily="18" charset="0"/>
              </a:rPr>
              <a:t>«Устные приёмы сложения и вычитания в пределах 100»	</a:t>
            </a:r>
          </a:p>
          <a:p>
            <a:r>
              <a:rPr lang="ru-RU" sz="2800" b="1">
                <a:solidFill>
                  <a:srgbClr val="003366"/>
                </a:solidFill>
                <a:latin typeface="Monotype Corsiva" pitchFamily="66" charset="0"/>
                <a:cs typeface="Times New Roman" pitchFamily="18" charset="0"/>
              </a:rPr>
              <a:t>		        Математика . 2 класс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2798" y="1772816"/>
            <a:ext cx="6163618" cy="1107996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</a:bodyPr>
          <a:lstStyle/>
          <a:p>
            <a:pPr>
              <a:defRPr/>
            </a:pPr>
            <a:r>
              <a:rPr lang="ru-RU" sz="66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«Кто быстрее?»</a:t>
            </a:r>
          </a:p>
        </p:txBody>
      </p:sp>
      <p:pic>
        <p:nvPicPr>
          <p:cNvPr id="2055" name="Рисунок 3" descr="49818_big.jpe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2924175"/>
            <a:ext cx="2625725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право с вырезом 7">
            <a:hlinkClick r:id="" action="ppaction://hlinkshowjump?jump=nextslide"/>
          </p:cNvPr>
          <p:cNvSpPr/>
          <p:nvPr/>
        </p:nvSpPr>
        <p:spPr>
          <a:xfrm>
            <a:off x="8100392" y="6237312"/>
            <a:ext cx="792000" cy="432000"/>
          </a:xfrm>
          <a:prstGeom prst="notched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2" descr="horizontal-natural-background-with-blue-sky-vector-2339649.jpg"/>
          <p:cNvPicPr>
            <a:picLocks noChangeAspect="1"/>
          </p:cNvPicPr>
          <p:nvPr/>
        </p:nvPicPr>
        <p:blipFill>
          <a:blip r:embed="rId2" cstate="print"/>
          <a:srcRect b="101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кругленный прямоугольник 1">
            <a:hlinkClick r:id="rId3" action="ppaction://hlinksldjump"/>
          </p:cNvPr>
          <p:cNvSpPr/>
          <p:nvPr/>
        </p:nvSpPr>
        <p:spPr>
          <a:xfrm>
            <a:off x="6012160" y="3356992"/>
            <a:ext cx="2160000" cy="72008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сложение</a:t>
            </a:r>
          </a:p>
        </p:txBody>
      </p:sp>
      <p:sp>
        <p:nvSpPr>
          <p:cNvPr id="3" name="Скругленный прямоугольник 2">
            <a:hlinkClick r:id="rId4" action="ppaction://hlinksldjump"/>
          </p:cNvPr>
          <p:cNvSpPr/>
          <p:nvPr/>
        </p:nvSpPr>
        <p:spPr>
          <a:xfrm>
            <a:off x="6012160" y="4509120"/>
            <a:ext cx="2160000" cy="72008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вычитание</a:t>
            </a:r>
          </a:p>
        </p:txBody>
      </p:sp>
      <p:sp>
        <p:nvSpPr>
          <p:cNvPr id="3081" name="TextBox 5"/>
          <p:cNvSpPr txBox="1">
            <a:spLocks noChangeArrowheads="1"/>
          </p:cNvSpPr>
          <p:nvPr/>
        </p:nvSpPr>
        <p:spPr bwMode="auto">
          <a:xfrm>
            <a:off x="1042988" y="333375"/>
            <a:ext cx="78501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Ребята!</a:t>
            </a:r>
          </a:p>
          <a:p>
            <a:pPr algn="just"/>
            <a:r>
              <a:rPr lang="ru-RU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Шапокляк уверена, что она считает примеры быстрее, чем вы. Давайте проверим!</a:t>
            </a:r>
          </a:p>
          <a:p>
            <a:pPr algn="just"/>
            <a:r>
              <a:rPr lang="ru-RU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Кликайте мышкой по лепесткам цветка. Считайте пример быстро, пока не появится ответ, иначе Шапокляк вас опередит.</a:t>
            </a:r>
          </a:p>
        </p:txBody>
      </p:sp>
      <p:sp>
        <p:nvSpPr>
          <p:cNvPr id="6" name="Овальная выноска 5"/>
          <p:cNvSpPr/>
          <p:nvPr/>
        </p:nvSpPr>
        <p:spPr>
          <a:xfrm rot="888518">
            <a:off x="1627340" y="2710386"/>
            <a:ext cx="3034263" cy="1581245"/>
          </a:xfrm>
          <a:prstGeom prst="wedgeEllipseCallout">
            <a:avLst/>
          </a:prstGeom>
          <a:ln>
            <a:solidFill>
              <a:srgbClr val="1FD4E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Внимание! </a:t>
            </a:r>
          </a:p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Вас ждут примеры на сложение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и вычитание. Выбирайте!</a:t>
            </a:r>
          </a:p>
        </p:txBody>
      </p:sp>
      <p:pic>
        <p:nvPicPr>
          <p:cNvPr id="3085" name="Рисунок 7" descr="49818_big.jpe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325" r="13188" b="4678"/>
          <a:stretch>
            <a:fillRect/>
          </a:stretch>
        </p:blipFill>
        <p:spPr bwMode="auto">
          <a:xfrm>
            <a:off x="684213" y="3716338"/>
            <a:ext cx="2016125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Управляющая кнопка: сведения 7">
            <a:hlinkClick r:id="rId6" action="ppaction://hlinksldjump" highlightClick="1"/>
          </p:cNvPr>
          <p:cNvSpPr/>
          <p:nvPr/>
        </p:nvSpPr>
        <p:spPr>
          <a:xfrm>
            <a:off x="179512" y="188640"/>
            <a:ext cx="540000" cy="540000"/>
          </a:xfrm>
          <a:prstGeom prst="actionButtonInformation">
            <a:avLst/>
          </a:prstGeom>
          <a:ln>
            <a:solidFill>
              <a:srgbClr val="7CE7F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2" descr="horizontal-natural-background-with-blue-sky-vector-2339649.jpg"/>
          <p:cNvPicPr>
            <a:picLocks noChangeAspect="1"/>
          </p:cNvPicPr>
          <p:nvPr/>
        </p:nvPicPr>
        <p:blipFill>
          <a:blip r:embed="rId3" cstate="print"/>
          <a:srcRect b="101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2411760" y="2708920"/>
            <a:ext cx="720000" cy="72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250825" y="549275"/>
            <a:ext cx="5041900" cy="5040313"/>
            <a:chOff x="251520" y="548191"/>
            <a:chExt cx="5040560" cy="5040594"/>
          </a:xfrm>
        </p:grpSpPr>
        <p:sp>
          <p:nvSpPr>
            <p:cNvPr id="5" name="Овал 4"/>
            <p:cNvSpPr/>
            <p:nvPr/>
          </p:nvSpPr>
          <p:spPr>
            <a:xfrm rot="2700000">
              <a:off x="3430052" y="969781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78+21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 rot="5400000">
              <a:off x="3851920" y="1988840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16+26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8100000">
              <a:off x="3429891" y="3006794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36+29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2411881" y="3428545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54+27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13500000">
              <a:off x="1393518" y="3006956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29+44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16200000">
              <a:off x="971600" y="1988840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36+17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2411760" y="548191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75+15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18900000">
              <a:off x="1393413" y="970493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47+27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Стрелка вправо с вырезом 13">
            <a:hlinkClick r:id="rId4" action="ppaction://hlinksldjump"/>
          </p:cNvPr>
          <p:cNvSpPr/>
          <p:nvPr/>
        </p:nvSpPr>
        <p:spPr>
          <a:xfrm flipH="1">
            <a:off x="251520" y="6165304"/>
            <a:ext cx="720080" cy="432048"/>
          </a:xfrm>
          <a:prstGeom prst="notched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81" name="Рисунок 19" descr="1f448 (1)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605" t="3635" r="19685" b="8572"/>
          <a:stretch>
            <a:fillRect/>
          </a:stretch>
        </p:blipFill>
        <p:spPr bwMode="auto">
          <a:xfrm rot="-3733357">
            <a:off x="4714875" y="2147888"/>
            <a:ext cx="7207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Овал 15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74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73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81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31" name="Рисунок 23" descr="49818_big.jpe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6109" r="3232"/>
          <a:stretch>
            <a:fillRect/>
          </a:stretch>
        </p:blipFill>
        <p:spPr bwMode="auto">
          <a:xfrm>
            <a:off x="7092950" y="3429000"/>
            <a:ext cx="1973263" cy="326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8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500"/>
                            </p:stCondLst>
                            <p:childTnLst>
                              <p:par>
                                <p:cTn id="106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3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500"/>
                            </p:stCondLst>
                            <p:childTnLst>
                              <p:par>
                                <p:cTn id="149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6000"/>
                            </p:stCondLst>
                            <p:childTnLst>
                              <p:par>
                                <p:cTn id="15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6500"/>
                            </p:stCondLst>
                            <p:childTnLst>
                              <p:par>
                                <p:cTn id="160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6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500"/>
                            </p:stCondLst>
                            <p:childTnLst>
                              <p:par>
                                <p:cTn id="176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000"/>
                            </p:stCondLst>
                            <p:childTnLst>
                              <p:par>
                                <p:cTn id="18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6500"/>
                            </p:stCondLst>
                            <p:childTnLst>
                              <p:par>
                                <p:cTn id="187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9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6000"/>
                            </p:stCondLst>
                            <p:childTnLst>
                              <p:par>
                                <p:cTn id="20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6500"/>
                            </p:stCondLst>
                            <p:childTnLst>
                              <p:par>
                                <p:cTn id="214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 descr="horizontal-natural-background-with-blue-sky-vector-2339649.jpg"/>
          <p:cNvPicPr>
            <a:picLocks noChangeAspect="1"/>
          </p:cNvPicPr>
          <p:nvPr/>
        </p:nvPicPr>
        <p:blipFill>
          <a:blip r:embed="rId3" cstate="print"/>
          <a:srcRect b="101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2411760" y="2708920"/>
            <a:ext cx="720000" cy="72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250825" y="549275"/>
            <a:ext cx="5041900" cy="5040313"/>
            <a:chOff x="251520" y="548680"/>
            <a:chExt cx="5040560" cy="5040107"/>
          </a:xfrm>
        </p:grpSpPr>
        <p:sp>
          <p:nvSpPr>
            <p:cNvPr id="5" name="Овал 4"/>
            <p:cNvSpPr/>
            <p:nvPr/>
          </p:nvSpPr>
          <p:spPr>
            <a:xfrm rot="2700000">
              <a:off x="3430107" y="970493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90-27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 rot="5400000">
              <a:off x="3851920" y="1988840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100-86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8100000">
              <a:off x="3430107" y="3007187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57-36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2411881" y="3428547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48-19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13500000">
              <a:off x="1393518" y="3006956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72-26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16200000">
              <a:off x="971600" y="1988840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99-25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2411760" y="548680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54-16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18900000">
              <a:off x="1393413" y="970493"/>
              <a:ext cx="720080" cy="216024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83-28</a:t>
              </a:r>
              <a:endPara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Стрелка вправо с вырезом 13">
            <a:hlinkClick r:id="rId4" action="ppaction://hlinksldjump"/>
          </p:cNvPr>
          <p:cNvSpPr/>
          <p:nvPr/>
        </p:nvSpPr>
        <p:spPr>
          <a:xfrm flipH="1">
            <a:off x="251520" y="6165304"/>
            <a:ext cx="720080" cy="432048"/>
          </a:xfrm>
          <a:prstGeom prst="notched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" name="Рисунок 19" descr="1f448 (1)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605" t="3635" r="19685" b="8572"/>
          <a:stretch>
            <a:fillRect/>
          </a:stretch>
        </p:blipFill>
        <p:spPr bwMode="auto">
          <a:xfrm rot="-3733357">
            <a:off x="4714875" y="2147888"/>
            <a:ext cx="7207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Овал 15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38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74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46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652120" y="2708920"/>
            <a:ext cx="1368152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55" name="Рисунок 23" descr="49818_big.jpe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6109" r="3232"/>
          <a:stretch>
            <a:fillRect/>
          </a:stretch>
        </p:blipFill>
        <p:spPr bwMode="auto">
          <a:xfrm>
            <a:off x="7092950" y="3429000"/>
            <a:ext cx="1973263" cy="326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8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500"/>
                            </p:stCondLst>
                            <p:childTnLst>
                              <p:par>
                                <p:cTn id="106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6000"/>
                            </p:stCondLst>
                            <p:childTnLst>
                              <p:par>
                                <p:cTn id="12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3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500"/>
                            </p:stCondLst>
                            <p:childTnLst>
                              <p:par>
                                <p:cTn id="149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6000"/>
                            </p:stCondLst>
                            <p:childTnLst>
                              <p:par>
                                <p:cTn id="15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6500"/>
                            </p:stCondLst>
                            <p:childTnLst>
                              <p:par>
                                <p:cTn id="160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6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500"/>
                            </p:stCondLst>
                            <p:childTnLst>
                              <p:par>
                                <p:cTn id="176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000"/>
                            </p:stCondLst>
                            <p:childTnLst>
                              <p:par>
                                <p:cTn id="18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6500"/>
                            </p:stCondLst>
                            <p:childTnLst>
                              <p:par>
                                <p:cTn id="187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9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000"/>
                            </p:stCondLst>
                            <p:childTnLst>
                              <p:par>
                                <p:cTn id="20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55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7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2" descr="horizontal-natural-background-with-blue-sky-vector-2339649.jpg"/>
          <p:cNvPicPr>
            <a:picLocks noChangeAspect="1"/>
          </p:cNvPicPr>
          <p:nvPr/>
        </p:nvPicPr>
        <p:blipFill>
          <a:blip r:embed="rId2" cstate="print"/>
          <a:srcRect b="101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Управляющая кнопка: домой 1">
            <a:hlinkClick r:id="rId3" action="ppaction://hlinksldjump" highlightClick="1"/>
          </p:cNvPr>
          <p:cNvSpPr/>
          <p:nvPr/>
        </p:nvSpPr>
        <p:spPr>
          <a:xfrm>
            <a:off x="251520" y="6165304"/>
            <a:ext cx="540000" cy="540000"/>
          </a:xfrm>
          <a:prstGeom prst="actionButtonHome">
            <a:avLst/>
          </a:prstGeom>
          <a:ln>
            <a:solidFill>
              <a:srgbClr val="88DF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50" name="TextBox 2"/>
          <p:cNvSpPr txBox="1">
            <a:spLocks noChangeArrowheads="1"/>
          </p:cNvSpPr>
          <p:nvPr/>
        </p:nvSpPr>
        <p:spPr bwMode="auto">
          <a:xfrm>
            <a:off x="2587625" y="374650"/>
            <a:ext cx="3929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Используемые источники:</a:t>
            </a:r>
          </a:p>
        </p:txBody>
      </p:sp>
      <p:sp>
        <p:nvSpPr>
          <p:cNvPr id="6151" name="Прямоугольник 4"/>
          <p:cNvSpPr>
            <a:spLocks noChangeArrowheads="1"/>
          </p:cNvSpPr>
          <p:nvPr/>
        </p:nvSpPr>
        <p:spPr bwMode="auto">
          <a:xfrm>
            <a:off x="250825" y="1196975"/>
            <a:ext cx="8642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>
                <a:latin typeface="Times New Roman" pitchFamily="18" charset="0"/>
                <a:cs typeface="Times New Roman" pitchFamily="18" charset="0"/>
                <a:hlinkClick r:id="rId4"/>
              </a:rPr>
              <a:t>https://cdn5.vectorstock.com/i/1000x1000/96/49/horizontal-natural-background-with-blue-sky-vector-2339649.jpg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фон</a:t>
            </a:r>
          </a:p>
          <a:p>
            <a:pPr algn="just"/>
            <a:r>
              <a:rPr lang="en-US">
                <a:latin typeface="Times New Roman" pitchFamily="18" charset="0"/>
                <a:cs typeface="Times New Roman" pitchFamily="18" charset="0"/>
                <a:hlinkClick r:id="rId5"/>
              </a:rPr>
              <a:t>https://www.dvhab.ru/afisha/uploads/events/6c8/49818_big.jpeg?v=1492764324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Шапокляк</a:t>
            </a:r>
          </a:p>
          <a:p>
            <a:pPr algn="just"/>
            <a:r>
              <a:rPr lang="en-US">
                <a:latin typeface="Times New Roman" pitchFamily="18" charset="0"/>
                <a:cs typeface="Times New Roman" pitchFamily="18" charset="0"/>
                <a:hlinkClick r:id="rId6"/>
              </a:rPr>
              <a:t>https://images.emojiterra.com/google/android-10/share/1f448.jpg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указательный палец</a:t>
            </a:r>
          </a:p>
        </p:txBody>
      </p:sp>
      <p:sp>
        <p:nvSpPr>
          <p:cNvPr id="6" name="Блок-схема: узел суммирования 5">
            <a:hlinkClick r:id="" action="ppaction://hlinkshowjump?jump=endshow"/>
          </p:cNvPr>
          <p:cNvSpPr/>
          <p:nvPr/>
        </p:nvSpPr>
        <p:spPr>
          <a:xfrm>
            <a:off x="8352480" y="6129360"/>
            <a:ext cx="540000" cy="540000"/>
          </a:xfrm>
          <a:prstGeom prst="flowChartSummingJunction">
            <a:avLst/>
          </a:prstGeom>
          <a:ln w="19050">
            <a:solidFill>
              <a:srgbClr val="1DC2E3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149</Words>
  <Application>Microsoft Office PowerPoint</Application>
  <PresentationFormat>Экран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Monotype Corsiva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24</cp:revision>
  <dcterms:created xsi:type="dcterms:W3CDTF">2020-06-29T10:59:53Z</dcterms:created>
  <dcterms:modified xsi:type="dcterms:W3CDTF">2021-04-13T15:58:45Z</dcterms:modified>
</cp:coreProperties>
</file>